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2"/>
  </p:notesMasterIdLst>
  <p:sldIdLst>
    <p:sldId id="271" r:id="rId5"/>
    <p:sldId id="272" r:id="rId6"/>
    <p:sldId id="273" r:id="rId7"/>
    <p:sldId id="286" r:id="rId8"/>
    <p:sldId id="288" r:id="rId9"/>
    <p:sldId id="287" r:id="rId10"/>
    <p:sldId id="298" r:id="rId11"/>
    <p:sldId id="289" r:id="rId12"/>
    <p:sldId id="302" r:id="rId13"/>
    <p:sldId id="290" r:id="rId14"/>
    <p:sldId id="291" r:id="rId15"/>
    <p:sldId id="292" r:id="rId16"/>
    <p:sldId id="299" r:id="rId17"/>
    <p:sldId id="300" r:id="rId18"/>
    <p:sldId id="303" r:id="rId19"/>
    <p:sldId id="305" r:id="rId20"/>
    <p:sldId id="306" r:id="rId21"/>
    <p:sldId id="297" r:id="rId22"/>
    <p:sldId id="296" r:id="rId23"/>
    <p:sldId id="304" r:id="rId24"/>
    <p:sldId id="307" r:id="rId25"/>
    <p:sldId id="308" r:id="rId26"/>
    <p:sldId id="309" r:id="rId27"/>
    <p:sldId id="301" r:id="rId28"/>
    <p:sldId id="293" r:id="rId29"/>
    <p:sldId id="295" r:id="rId30"/>
    <p:sldId id="285" r:id="rId31"/>
  </p:sldIdLst>
  <p:sldSz cx="12192000" cy="6858000"/>
  <p:notesSz cx="6858000" cy="9144000"/>
  <p:embeddedFontLst>
    <p:embeddedFont>
      <p:font typeface="HSE Sans" panose="02000000000000000000" pitchFamily="50" charset="0"/>
      <p:regular r:id="rId33"/>
      <p:bold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3"/>
    <p:restoredTop sz="83744" autoAdjust="0"/>
  </p:normalViewPr>
  <p:slideViewPr>
    <p:cSldViewPr snapToGrid="0" snapToObjects="1">
      <p:cViewPr>
        <p:scale>
          <a:sx n="66" d="100"/>
          <a:sy n="66" d="100"/>
        </p:scale>
        <p:origin x="936" y="1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160400316955846E-2"/>
          <c:y val="1.5074550775419462E-2"/>
          <c:w val="0.91433201842246081"/>
          <c:h val="0.8214334394288921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Заданное значение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Лист1!$B$2:$B$36</c:f>
              <c:numCache>
                <c:formatCode>General</c:formatCode>
                <c:ptCount val="35"/>
                <c:pt idx="0">
                  <c:v>40</c:v>
                </c:pt>
                <c:pt idx="1">
                  <c:v>70</c:v>
                </c:pt>
                <c:pt idx="2">
                  <c:v>80</c:v>
                </c:pt>
                <c:pt idx="3">
                  <c:v>30</c:v>
                </c:pt>
                <c:pt idx="4">
                  <c:v>60</c:v>
                </c:pt>
                <c:pt idx="5">
                  <c:v>70</c:v>
                </c:pt>
                <c:pt idx="6">
                  <c:v>70</c:v>
                </c:pt>
                <c:pt idx="7">
                  <c:v>70</c:v>
                </c:pt>
                <c:pt idx="8">
                  <c:v>80</c:v>
                </c:pt>
                <c:pt idx="9">
                  <c:v>80</c:v>
                </c:pt>
                <c:pt idx="10">
                  <c:v>60</c:v>
                </c:pt>
                <c:pt idx="11">
                  <c:v>80</c:v>
                </c:pt>
                <c:pt idx="12">
                  <c:v>70</c:v>
                </c:pt>
                <c:pt idx="13">
                  <c:v>60</c:v>
                </c:pt>
                <c:pt idx="14">
                  <c:v>100</c:v>
                </c:pt>
                <c:pt idx="15">
                  <c:v>80</c:v>
                </c:pt>
                <c:pt idx="16">
                  <c:v>100</c:v>
                </c:pt>
                <c:pt idx="17">
                  <c:v>40</c:v>
                </c:pt>
                <c:pt idx="18">
                  <c:v>80</c:v>
                </c:pt>
                <c:pt idx="19">
                  <c:v>80</c:v>
                </c:pt>
                <c:pt idx="20">
                  <c:v>100</c:v>
                </c:pt>
                <c:pt idx="21">
                  <c:v>70</c:v>
                </c:pt>
                <c:pt idx="22">
                  <c:v>20</c:v>
                </c:pt>
                <c:pt idx="23">
                  <c:v>20</c:v>
                </c:pt>
                <c:pt idx="24">
                  <c:v>100</c:v>
                </c:pt>
                <c:pt idx="25">
                  <c:v>60</c:v>
                </c:pt>
                <c:pt idx="26">
                  <c:v>90</c:v>
                </c:pt>
                <c:pt idx="27">
                  <c:v>80</c:v>
                </c:pt>
                <c:pt idx="28">
                  <c:v>70</c:v>
                </c:pt>
                <c:pt idx="29">
                  <c:v>100</c:v>
                </c:pt>
                <c:pt idx="30">
                  <c:v>70</c:v>
                </c:pt>
                <c:pt idx="31">
                  <c:v>60</c:v>
                </c:pt>
                <c:pt idx="32">
                  <c:v>70</c:v>
                </c:pt>
                <c:pt idx="33">
                  <c:v>60</c:v>
                </c:pt>
                <c:pt idx="3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4-404A-96E7-9AC6B4CE20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Спрогнозированное значение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Лист1!$C$2:$C$36</c:f>
              <c:numCache>
                <c:formatCode>General</c:formatCode>
                <c:ptCount val="35"/>
                <c:pt idx="0">
                  <c:v>72.754800000000003</c:v>
                </c:pt>
                <c:pt idx="1">
                  <c:v>75.673900000000003</c:v>
                </c:pt>
                <c:pt idx="2">
                  <c:v>66.792500000000004</c:v>
                </c:pt>
                <c:pt idx="3">
                  <c:v>45.063200000000002</c:v>
                </c:pt>
                <c:pt idx="4">
                  <c:v>77.7821</c:v>
                </c:pt>
                <c:pt idx="5">
                  <c:v>75.642200000000003</c:v>
                </c:pt>
                <c:pt idx="6">
                  <c:v>61.7256</c:v>
                </c:pt>
                <c:pt idx="7">
                  <c:v>79.159199999999998</c:v>
                </c:pt>
                <c:pt idx="8">
                  <c:v>61.152799999999999</c:v>
                </c:pt>
                <c:pt idx="9">
                  <c:v>78.601900000000001</c:v>
                </c:pt>
                <c:pt idx="10">
                  <c:v>57.287199999999999</c:v>
                </c:pt>
                <c:pt idx="11">
                  <c:v>79.347899999999996</c:v>
                </c:pt>
                <c:pt idx="12">
                  <c:v>73.658900000000003</c:v>
                </c:pt>
                <c:pt idx="13">
                  <c:v>75.586600000000004</c:v>
                </c:pt>
                <c:pt idx="14">
                  <c:v>94.636700000000005</c:v>
                </c:pt>
                <c:pt idx="15">
                  <c:v>78.8446</c:v>
                </c:pt>
                <c:pt idx="16">
                  <c:v>98.594399999999993</c:v>
                </c:pt>
                <c:pt idx="17">
                  <c:v>45.627499999999998</c:v>
                </c:pt>
                <c:pt idx="18">
                  <c:v>94.4572</c:v>
                </c:pt>
                <c:pt idx="19">
                  <c:v>78.497100000000003</c:v>
                </c:pt>
                <c:pt idx="20">
                  <c:v>94.619399999999999</c:v>
                </c:pt>
                <c:pt idx="21">
                  <c:v>78.136700000000005</c:v>
                </c:pt>
                <c:pt idx="22">
                  <c:v>46.641599999999997</c:v>
                </c:pt>
                <c:pt idx="23">
                  <c:v>49.1</c:v>
                </c:pt>
                <c:pt idx="24">
                  <c:v>88.081999999999994</c:v>
                </c:pt>
                <c:pt idx="25">
                  <c:v>74.124600000000001</c:v>
                </c:pt>
                <c:pt idx="26">
                  <c:v>69.395099999999999</c:v>
                </c:pt>
                <c:pt idx="27">
                  <c:v>65.249300000000005</c:v>
                </c:pt>
                <c:pt idx="28">
                  <c:v>89.504499999999993</c:v>
                </c:pt>
                <c:pt idx="29">
                  <c:v>94.634799999999998</c:v>
                </c:pt>
                <c:pt idx="30">
                  <c:v>76.772199999999998</c:v>
                </c:pt>
                <c:pt idx="31">
                  <c:v>77.472300000000004</c:v>
                </c:pt>
                <c:pt idx="32">
                  <c:v>79.630700000000004</c:v>
                </c:pt>
                <c:pt idx="33">
                  <c:v>78.723200000000006</c:v>
                </c:pt>
                <c:pt idx="34">
                  <c:v>58.1233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4-404A-96E7-9AC6B4CE2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26784320"/>
        <c:axId val="1626779744"/>
        <c:axId val="0"/>
      </c:bar3DChart>
      <c:catAx>
        <c:axId val="16267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79744"/>
        <c:crosses val="autoZero"/>
        <c:auto val="1"/>
        <c:lblAlgn val="ctr"/>
        <c:lblOffset val="100"/>
        <c:noMultiLvlLbl val="0"/>
      </c:catAx>
      <c:valAx>
        <c:axId val="162677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7744203006348694"/>
          <c:y val="0.91126880405951838"/>
          <c:w val="0.64242532016456988"/>
          <c:h val="8.8731195940481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06/15/2022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меня зовут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елизар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 студент 4 курса программной инженерии, группа ПИ-18-2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 работы это разработка MVP системы машинного обучения для прогнозирования рентабельности кинобизнеса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85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момент написания работы, было выявлено отсутствие программных решений в публичном доступе для решения поставленной задачи. Единственным, найденным решением, является разработанное веб приложение, в рамках исследования схожей темы в «Пермской научной школе искусственного интеллекта».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разработки MVP системы интерфейс будет аналогичен представленному на слайде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45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косвенным аналогом может выступать программа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Нейросимулятор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5.0» которая является программой-симулятором разработанная Черепановым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Ясницким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2014 году.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Программа предназначена для создания небольших нейронных сетей для решения любых задач, по этой причине программа лишь косвенно подходит для решения поставленной задачи и будет использоваться для построения тестовой нейронной сети и настройки обучения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766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Программную систему было решено поделить на несколько модулей работающих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разделенно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Список модулей представлен слева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Требования к модулям описаны в главе 1.5 документа а также конкретизированы в техническом задании в приложении D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 обучение нейронной сети будет производиться в несколько этапов, представленных справа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890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конкретизированы требования для входных и выходных данных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683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прецедентов в нотации UML в которой 2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актора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пользователь и нейронная сеть а также выделен артефакт «Обученная выборка», как файл, с которым взаимодействует нейронная сеть для корректной работы внутри системы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Описание каждого прецедента приведено в приложении E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095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составлена диаграмма последовательностей и диаграмма компонентов конечной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493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процесс сбора обучающих параметров является достаточно продолжительным было принято решение о разделении модуля сбора и систематизации данных на отдельные алгоритмы.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активности для алгоритма первоначального сбора данных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собираются из рейтинга топ1000 и боттом1000 по данным сайта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074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представлена диаграмма активности алгоритма сбора обучающего множества на вход которой подается список URL адресов собранных предыдущим алгоритмом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835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Спроектированная нейронная сеть состоит из 3 слоев. Для обучения было проведено 100 итераций. Слева представлено графическое представление этой сети. Справа сам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23 процента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Данное количество нейронов и слоев было наиболее оптимальным из всех рассмотренных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0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Языком программирования был выбран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более высокой производительности в задачах требующих обработку данных, несмотря на то что он является наиболее высокоуровневым среди группы других языков</a:t>
            </a: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Средой разработки является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компания разработчик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сотрудничает с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ниу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вшэ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сбора данных применялись библиотеки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обучения библиотека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надстройка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140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5723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 процесс работы алгоритма сбора обучающих данных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 сбора данных о 2000 фильмах занимает около 40 часов, из-за чего было принято решении о включении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сократило процесс сбора до 5 часов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542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собранные данные очищались от выбросов и нулевых значений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Слева представлена диаграмма до использования квантилей справа после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213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распределения значений так же была построена тепловая карта значений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607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Нейронная сеть была построена в соответствии с тестовым обучением во время проектирования по той же архитектуре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справа представлен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21 процент</a:t>
            </a: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Справа представлена формула по которой высчитывался процент квадратичной ошибки тестирования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фактические кассовые сборы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прогнозируемая величина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количество элементов выборки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6775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Тестирование производилось на тестовом множестве, на слайде представлена гистограмма демонстрирующая разницу фактических и прогнозируемых значений для первых 35 значений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055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итоговый интерфейс MVP системы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46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Поставленные задачи выполнены и цель работы достигнута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подготовлена и отправлена на рассмотрение научная статья на конференцию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5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результатам отчета Американской ассоциации кинокомпаний “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На которых видно что за последние 2 года денежный оборот театрального проката значительно уменьшился а также цифровой прокат все сильнее вытесняет театральный по продажам и присутствует тенденция перехода от театрального проката на цифровой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цифровой прокат занимает наибольшую часть кассовых сборов кинопроката и доля такого проката лишь растет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сожалению нельзя точно сказать на данный момент о ситуации в будущем, но явно присутствует тенденция на переход от театрального проката на цифровой для точной оценки ситуации требуется как минимум получить результаты этого и следующего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года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611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сайта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количество продаваемых билетов так же упало. В таблице представлены результаты кино сборов за последние три года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26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обосновывается необходимостью снижения производственных и инвестиционных рисков для кинокомпаний и для инвесторов на ранних этапах кинопроизводства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64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 данной работе являются алгоритмы систем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Предметом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выступает разработка алгоритма системы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данной работы является разработка системы машинного обучения для прогнозирования рентабельности кинобизнеса.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достижения цели необходимо решить следующие задачи: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области машинного обучения и методов прогнозирования для чего необходимо провести анализ особенностей кинобизнеса и особенностей построения систем машинного обучения, формализовать существующие методы прогнозирования и сравнить программные решения а также конкретизировать требования.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модули системы и нейронную сеть.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Обосновать выбор стека технологий, реализовать модули системы, провести обучение нейронной сети ее тестирование.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96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итогам сравнения видов нейронных сетей была составлена таблица, содержащая нейронные сети, способные решить задачу прогнозирования. Подробнее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талица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расписана в приложении B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Представленные в таблице нейронные сети являются разновидностями архитектуры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перцептрона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чего была выбрана именно эта архитектура построения.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Методом обучения будет являться обучение с учителем в виде парных значений входных данных и ответа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488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анализа предыдущих работ и исследований выделены используемые входные данные представленные на слайде, в количестве 32 параметров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466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рассмотрения каждого параметра в конечном итоге для обучения будут использованы следующие 12, выбор детально описан в главе 2.2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0422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06/15/2022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7.xml"/><Relationship Id="rId1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20.xml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9.xml"/><Relationship Id="rId5" Type="http://schemas.openxmlformats.org/officeDocument/2006/relationships/slide" Target="slide5.xml"/><Relationship Id="rId15" Type="http://schemas.openxmlformats.org/officeDocument/2006/relationships/slide" Target="slide26.xml"/><Relationship Id="rId10" Type="http://schemas.openxmlformats.org/officeDocument/2006/relationships/slide" Target="slide18.xml"/><Relationship Id="rId19" Type="http://schemas.microsoft.com/office/2007/relationships/hdphoto" Target="../media/hdphoto1.wdp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6" y="2404670"/>
            <a:ext cx="10117581" cy="1978323"/>
          </a:xfrm>
        </p:spPr>
        <p:txBody>
          <a:bodyPr>
            <a:normAutofit/>
          </a:bodyPr>
          <a:lstStyle/>
          <a:p>
            <a:r>
              <a:rPr lang="ru-RU" sz="3600" b="1" cap="all" dirty="0"/>
              <a:t>Разработка MVP системы машинного обучения для прогнозирования рентабельности кинобизнеса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68974"/>
            <a:ext cx="3848717" cy="468041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 smtClean="0"/>
              <a:t>Пермь, 2022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8" y="4710614"/>
            <a:ext cx="4510684" cy="1092560"/>
          </a:xfrm>
        </p:spPr>
        <p:txBody>
          <a:bodyPr/>
          <a:lstStyle/>
          <a:p>
            <a:r>
              <a:rPr lang="ru-RU" dirty="0" smtClean="0"/>
              <a:t>Работу выполнил: студент группы ПИ-18-2, 4-го курса факультета социально-экономических и компьютерных наук:</a:t>
            </a:r>
            <a:br>
              <a:rPr lang="ru-RU" dirty="0" smtClean="0"/>
            </a:br>
            <a:r>
              <a:rPr lang="ru-RU" u="sng" dirty="0" smtClean="0"/>
              <a:t>Чепоков Е. С.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634864" y="4710614"/>
            <a:ext cx="4510684" cy="1092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руководитель: профессор кафедры информационных технологий в бизнесе, доктор технических наук:</a:t>
            </a:r>
          </a:p>
          <a:p>
            <a:r>
              <a:rPr lang="ru-RU" u="sng" dirty="0" err="1" smtClean="0"/>
              <a:t>Ясницкий</a:t>
            </a:r>
            <a:r>
              <a:rPr lang="ru-RU" u="sng" dirty="0" smtClean="0"/>
              <a:t> Л. Н.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229" y="1649085"/>
            <a:ext cx="9421377" cy="407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779581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6 – Интерфейс веб приложения для прогнозирования кассовых сборов фильма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5655" y="1354073"/>
            <a:ext cx="11181269" cy="4567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973978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7 – Интерфейс программы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911120" y="1709438"/>
            <a:ext cx="5939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Этапы: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>
                <a:latin typeface="HSE Sans" panose="02000306020200020003" pitchFamily="50" charset="0"/>
              </a:rPr>
              <a:t>Сбор </a:t>
            </a:r>
            <a:r>
              <a:rPr lang="ru-RU" dirty="0">
                <a:latin typeface="HSE Sans" panose="02000306020200020003" pitchFamily="50" charset="0"/>
              </a:rPr>
              <a:t>данных для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Подготовка и нормализация данных.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Выбор топологии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характеристик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параметров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Тестовое обучение в программе «</a:t>
            </a:r>
            <a:r>
              <a:rPr lang="ru-RU" dirty="0" err="1">
                <a:latin typeface="HSE Sans" panose="02000306020200020003" pitchFamily="50" charset="0"/>
              </a:rPr>
              <a:t>Нейросимулятор</a:t>
            </a:r>
            <a:r>
              <a:rPr lang="ru-RU" dirty="0">
                <a:latin typeface="HSE Sans" panose="02000306020200020003" pitchFamily="50" charset="0"/>
              </a:rPr>
              <a:t> 5.0».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Обучение с использованием языка программирования.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Проверка адекватности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Корректировка параметров, окончательное обучение.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Вербализация нейронной сети с целью дальнейшего использования. 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2179" y="2817433"/>
            <a:ext cx="508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Модули: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сбора данных обучающего множества </a:t>
            </a:r>
            <a:endParaRPr lang="ru-RU" dirty="0" smtClean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очистки, систематизации и нормализации </a:t>
            </a:r>
            <a:r>
              <a:rPr lang="ru-RU" dirty="0" smtClean="0"/>
              <a:t>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нейронной </a:t>
            </a:r>
            <a:r>
              <a:rPr lang="ru-RU" dirty="0" smtClean="0"/>
              <a:t>сети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Пользовательский модуль программного продукта </a:t>
            </a:r>
            <a:r>
              <a:rPr lang="ru-RU" dirty="0" smtClean="0">
                <a:latin typeface="HSE Sans" panose="02000306020200020003" pitchFamily="50" charset="0"/>
              </a:rPr>
              <a:t>  </a:t>
            </a:r>
            <a:endParaRPr lang="ru-RU" dirty="0">
              <a:latin typeface="HSE Sans" panose="02000306020200020003" pitchFamily="50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5990" y="1240363"/>
            <a:ext cx="10791564" cy="200054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sz="2400" b="1" dirty="0"/>
              <a:t>Входные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очистки и модуля нейронной сети:</a:t>
            </a:r>
          </a:p>
          <a:p>
            <a:pPr marL="261938" indent="-261938">
              <a:buFont typeface="Arial" panose="020B0604020202020204" pitchFamily="34" charset="0"/>
              <a:buChar char="•"/>
            </a:pPr>
            <a:r>
              <a:rPr lang="ru-RU" sz="2000" dirty="0"/>
              <a:t>Собранные данные модулем сбора данных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клиентского </a:t>
            </a:r>
            <a:r>
              <a:rPr lang="ru-RU" sz="2000" b="1" dirty="0" smtClean="0"/>
              <a:t>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Обученная нейронная сеть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Текстовые данные, введенные и/или выбранные пользователем</a:t>
            </a:r>
            <a:r>
              <a:rPr lang="ru-RU" sz="2000" dirty="0" smtClean="0"/>
              <a:t>. </a:t>
            </a:r>
            <a:r>
              <a:rPr lang="ru-RU" sz="2000" dirty="0">
                <a:latin typeface="HSE Sans" panose="02000306020200020003" pitchFamily="50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5990" y="3610082"/>
            <a:ext cx="107915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Выходные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</a:t>
            </a:r>
            <a:r>
              <a:rPr lang="ru-RU" sz="2000" b="1" dirty="0" smtClean="0"/>
              <a:t>очистки и систематизации: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модуля нейронной сети: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lvl="0"/>
            <a:r>
              <a:rPr lang="ru-RU" sz="2000" b="1" dirty="0"/>
              <a:t>Для </a:t>
            </a:r>
            <a:r>
              <a:rPr lang="ru-RU" sz="2000" b="1" dirty="0" smtClean="0"/>
              <a:t>клиентского 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Результат </a:t>
            </a:r>
            <a:r>
              <a:rPr lang="ru-RU" sz="2000" dirty="0"/>
              <a:t>в формате: успешно/не успешно.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Числовые данные о примерных кассовых сборах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pic>
        <p:nvPicPr>
          <p:cNvPr id="1026" name="Picture 2" descr="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307319"/>
            <a:ext cx="6262141" cy="49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16766" y="6293591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8 – Диаграмма вариантов использования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поведения системы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460146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9 </a:t>
            </a:r>
            <a:r>
              <a:rPr lang="ru-RU" sz="1400" i="1" dirty="0" smtClean="0">
                <a:latin typeface="HSE Sans" panose="02000000000000000000" pitchFamily="2" charset="0"/>
              </a:rPr>
              <a:t>– Диаграмма последовательности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Picture 2" descr="Sequence-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75" y="1133476"/>
            <a:ext cx="3339878" cy="53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P:\.Projects\GitHub\HSE-University-projects\Graduate-work\docs\schema\Componen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49" y="2791923"/>
            <a:ext cx="35337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10 </a:t>
            </a:r>
            <a:r>
              <a:rPr lang="ru-RU" sz="1400" i="1" dirty="0" smtClean="0">
                <a:latin typeface="HSE Sans" panose="02000000000000000000" pitchFamily="2" charset="0"/>
              </a:rPr>
              <a:t>– Диаграмма компонентов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229645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11 </a:t>
            </a:r>
            <a:r>
              <a:rPr lang="ru-RU" sz="1400" i="1" dirty="0" smtClean="0">
                <a:latin typeface="HSE Sans" panose="02000000000000000000" pitchFamily="2" charset="0"/>
              </a:rPr>
              <a:t>– Диаграмма </a:t>
            </a:r>
            <a:r>
              <a:rPr lang="ru-RU" sz="1400" i="1" dirty="0" smtClean="0">
                <a:latin typeface="HSE Sans" panose="02000000000000000000" pitchFamily="2" charset="0"/>
              </a:rPr>
              <a:t>активности алгоритма первичного сбора данных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12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Рейтинг «</a:t>
            </a:r>
            <a:r>
              <a:rPr lang="en-US" sz="1400" i="1" dirty="0" smtClean="0">
                <a:latin typeface="HSE Sans" panose="02000000000000000000" pitchFamily="2" charset="0"/>
              </a:rPr>
              <a:t>BOTTOM – 1000</a:t>
            </a:r>
            <a:r>
              <a:rPr lang="ru-RU" sz="1400" i="1" dirty="0" smtClean="0">
                <a:latin typeface="HSE Sans" panose="02000000000000000000" pitchFamily="2" charset="0"/>
              </a:rPr>
              <a:t>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9" y="1130897"/>
            <a:ext cx="4471629" cy="5098748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40895" y="2558544"/>
            <a:ext cx="4438015" cy="2243455"/>
          </a:xfrm>
          <a:prstGeom prst="rect">
            <a:avLst/>
          </a:prstGeom>
        </p:spPr>
      </p:pic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8" name="Рисунок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381459" y="6410457"/>
            <a:ext cx="54440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13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Диаграмма активности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48" y="1156405"/>
            <a:ext cx="3843118" cy="5254052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Проектирование нейронной сети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91138" y="1332407"/>
            <a:ext cx="3771900" cy="455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985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en-US" sz="1400" i="1" dirty="0" smtClean="0">
                <a:latin typeface="HSE Sans" panose="02000000000000000000" pitchFamily="2" charset="0"/>
              </a:rPr>
              <a:t>1</a:t>
            </a:r>
            <a:r>
              <a:rPr lang="ru-RU" sz="1400" i="1" dirty="0" smtClean="0">
                <a:latin typeface="HSE Sans" panose="02000000000000000000" pitchFamily="2" charset="0"/>
              </a:rPr>
              <a:t>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Графическое представление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2237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en-US" sz="1400" i="1" dirty="0" smtClean="0">
                <a:latin typeface="HSE Sans" panose="02000000000000000000" pitchFamily="2" charset="0"/>
              </a:rPr>
              <a:t>1</a:t>
            </a:r>
            <a:r>
              <a:rPr lang="ru-RU" sz="1400" i="1" dirty="0" smtClean="0">
                <a:latin typeface="HSE Sans" panose="02000000000000000000" pitchFamily="2" charset="0"/>
              </a:rPr>
              <a:t>5 – </a:t>
            </a:r>
            <a:r>
              <a:rPr lang="ru-RU" sz="1400" i="1" dirty="0" smtClean="0">
                <a:latin typeface="HSE Sans" panose="02000000000000000000" pitchFamily="2" charset="0"/>
              </a:rPr>
              <a:t>График обучения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5826143" y="1401633"/>
            <a:ext cx="5581372" cy="4483724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Обоснование средств разработки</a:t>
            </a:r>
          </a:p>
        </p:txBody>
      </p:sp>
      <p:pic>
        <p:nvPicPr>
          <p:cNvPr id="2050" name="Picture 2" descr="IDLE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3" y="1469034"/>
            <a:ext cx="4534342" cy="45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Charm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68" y="1469034"/>
            <a:ext cx="4534344" cy="45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411" y="60033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16 </a:t>
            </a:r>
            <a:r>
              <a:rPr lang="ru-RU" sz="1400" i="1" dirty="0" smtClean="0">
                <a:latin typeface="HSE Sans" panose="02000000000000000000" pitchFamily="2" charset="0"/>
              </a:rPr>
              <a:t>– Логотип языка </a:t>
            </a:r>
            <a:r>
              <a:rPr lang="en-US" sz="1400" i="1" dirty="0" smtClean="0">
                <a:latin typeface="HSE Sans" panose="02000000000000000000" pitchFamily="2" charset="0"/>
              </a:rPr>
              <a:t>Python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600482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en-US" sz="1400" i="1" dirty="0" smtClean="0">
                <a:latin typeface="HSE Sans" panose="02000000000000000000" pitchFamily="2" charset="0"/>
              </a:rPr>
              <a:t>1</a:t>
            </a:r>
            <a:r>
              <a:rPr lang="ru-RU" sz="1400" i="1" dirty="0" smtClean="0">
                <a:latin typeface="HSE Sans" panose="02000000000000000000" pitchFamily="2" charset="0"/>
              </a:rPr>
              <a:t>7 – </a:t>
            </a:r>
            <a:r>
              <a:rPr lang="ru-RU" sz="1400" i="1" dirty="0" smtClean="0">
                <a:latin typeface="HSE Sans" panose="02000000000000000000" pitchFamily="2" charset="0"/>
              </a:rPr>
              <a:t>Логотип приложения </a:t>
            </a:r>
            <a:r>
              <a:rPr lang="en-US" sz="1400" i="1" dirty="0" err="1" smtClean="0">
                <a:latin typeface="HSE Sans" panose="02000000000000000000" pitchFamily="2" charset="0"/>
              </a:rPr>
              <a:t>PyCharm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6278" y="1439056"/>
            <a:ext cx="7726061" cy="5231567"/>
          </a:xfrm>
        </p:spPr>
        <p:txBody>
          <a:bodyPr>
            <a:noAutofit/>
          </a:bodyPr>
          <a:lstStyle/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3" action="ppaction://hlinksldjump"/>
              </a:rPr>
              <a:t>Основная информация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4" action="ppaction://hlinksldjump"/>
              </a:rPr>
              <a:t>Постановка цели и задач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5" action="ppaction://hlinksldjump"/>
              </a:rPr>
              <a:t>Анализ предметной области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6" action="ppaction://hlinksldjump"/>
              </a:rPr>
              <a:t>Обзор аналогов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7" action="ppaction://hlinksldjump"/>
              </a:rPr>
              <a:t>Постановка </a:t>
            </a:r>
            <a:r>
              <a:rPr lang="ru-RU" sz="2400" dirty="0" smtClean="0">
                <a:hlinkClick r:id="rId7" action="ppaction://hlinksldjump"/>
              </a:rPr>
              <a:t>требований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8" action="ppaction://hlinksldjump"/>
              </a:rPr>
              <a:t>Проектирование поведения системы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9" action="ppaction://hlinksldjump"/>
              </a:rPr>
              <a:t>Проектирование алгоритма сбора данных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0" action="ppaction://hlinksldjump"/>
              </a:rPr>
              <a:t>Проектирование нейронной </a:t>
            </a:r>
            <a:r>
              <a:rPr lang="ru-RU" sz="2400" dirty="0" smtClean="0">
                <a:hlinkClick r:id="rId10" action="ppaction://hlinksldjump"/>
              </a:rPr>
              <a:t>сети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1" action="ppaction://hlinksldjump"/>
              </a:rPr>
              <a:t>Обоснование средств </a:t>
            </a:r>
            <a:r>
              <a:rPr lang="ru-RU" sz="2400" dirty="0" smtClean="0">
                <a:hlinkClick r:id="rId11" action="ppaction://hlinksldjump"/>
              </a:rPr>
              <a:t>разработки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2" action="ppaction://hlinksldjump"/>
              </a:rPr>
              <a:t>Реализация модуля сбора данных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3" action="ppaction://hlinksldjump"/>
              </a:rPr>
              <a:t>Реализация </a:t>
            </a:r>
            <a:r>
              <a:rPr lang="ru-RU" sz="2400" dirty="0" smtClean="0">
                <a:hlinkClick r:id="rId13" action="ppaction://hlinksldjump"/>
              </a:rPr>
              <a:t>нейронной </a:t>
            </a:r>
            <a:r>
              <a:rPr lang="ru-RU" sz="2400" dirty="0" smtClean="0">
                <a:hlinkClick r:id="rId13" action="ppaction://hlinksldjump"/>
              </a:rPr>
              <a:t>сети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4" action="ppaction://hlinksldjump"/>
              </a:rPr>
              <a:t>Реализация интерфейса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5" action="ppaction://hlinksldjump"/>
              </a:rPr>
              <a:t>Заключение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  <a:endParaRPr lang="ru-RU" sz="1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Оглавление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5" y="6313324"/>
            <a:ext cx="1473210" cy="475538"/>
          </a:xfrm>
          <a:prstGeom prst="rect">
            <a:avLst/>
          </a:prstGeom>
        </p:spPr>
      </p:pic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152582" y="5796699"/>
            <a:ext cx="5471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18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Процесс работы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82" y="1567599"/>
            <a:ext cx="6000750" cy="4229100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4700684"/>
            <a:ext cx="50968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1</a:t>
            </a:r>
            <a:r>
              <a:rPr lang="en-US" sz="1400" i="1" dirty="0" smtClean="0">
                <a:latin typeface="HSE Sans" panose="02000000000000000000" pitchFamily="2" charset="0"/>
              </a:rPr>
              <a:t>9</a:t>
            </a:r>
            <a:r>
              <a:rPr lang="ru-RU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Коробчатая диаграмма до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3450" y="1815657"/>
            <a:ext cx="5872538" cy="2891256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987" y="1815657"/>
            <a:ext cx="5850285" cy="2891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4336" y="4700684"/>
            <a:ext cx="5250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20– </a:t>
            </a:r>
            <a:r>
              <a:rPr lang="ru-RU" sz="1400" i="1" dirty="0" smtClean="0">
                <a:latin typeface="HSE Sans" panose="02000000000000000000" pitchFamily="2" charset="0"/>
              </a:rPr>
              <a:t>Коробчатая диаграмма после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4" name="Рисунок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412944" y="5531369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21 – Тепловая карта значений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9" y="1523530"/>
            <a:ext cx="8195671" cy="4007839"/>
          </a:xfrm>
          <a:prstGeom prst="rect">
            <a:avLst/>
          </a:prstGeom>
        </p:spPr>
      </p:pic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3" name="Рисунок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нейронной сети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52165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22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Процесс обучения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4407108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23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Формула расчета точности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81528" y="1970598"/>
            <a:ext cx="4327972" cy="32459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934" y="3101948"/>
            <a:ext cx="3875114" cy="1305160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Тестирование нейронной сети</a:t>
            </a:r>
            <a:endParaRPr lang="ru-RU" sz="1200" dirty="0"/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884070315"/>
              </p:ext>
            </p:extLst>
          </p:nvPr>
        </p:nvGraphicFramePr>
        <p:xfrm>
          <a:off x="914401" y="1226002"/>
          <a:ext cx="9908498" cy="4790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87697" y="5977720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Результат работы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интерфейса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709896" y="6203034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25 – </a:t>
            </a:r>
            <a:r>
              <a:rPr lang="ru-RU" sz="1400" i="1" dirty="0" smtClean="0">
                <a:latin typeface="HSE Sans" panose="02000000000000000000" pitchFamily="2" charset="0"/>
              </a:rPr>
              <a:t>Интерфейс программы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09273" y="1256338"/>
            <a:ext cx="9832555" cy="4914801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Заключение</a:t>
            </a:r>
            <a:endParaRPr lang="ru-RU" sz="120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534" y="1973730"/>
            <a:ext cx="10749249" cy="2268486"/>
          </a:xfrm>
        </p:spPr>
        <p:txBody>
          <a:bodyPr numCol="1">
            <a:noAutofit/>
          </a:bodyPr>
          <a:lstStyle/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Проведен анализ области машинного обучения и конкретизированы требования к системе</a:t>
            </a:r>
            <a:endParaRPr lang="ru-RU" sz="2800" dirty="0" smtClean="0"/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модули системы спроектированы</a:t>
            </a:r>
            <a:endParaRPr lang="ru-RU" sz="2800" dirty="0" smtClean="0"/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</a:t>
            </a:r>
            <a:r>
              <a:rPr lang="en-US" sz="2800" dirty="0" smtClean="0"/>
              <a:t>MVP</a:t>
            </a:r>
            <a:r>
              <a:rPr lang="ru-RU" sz="2800" dirty="0" smtClean="0"/>
              <a:t> система разработаны и протестированы</a:t>
            </a:r>
            <a:endParaRPr lang="ru-RU" sz="2800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699534" y="4736892"/>
            <a:ext cx="10912839" cy="1504404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2400" dirty="0" smtClean="0"/>
              <a:t>Подготовлена </a:t>
            </a:r>
            <a:r>
              <a:rPr lang="ru-RU" sz="2400" dirty="0"/>
              <a:t>научная статья, представленная на </a:t>
            </a:r>
            <a:r>
              <a:rPr lang="ru-RU" sz="2400" dirty="0" smtClean="0"/>
              <a:t>«</a:t>
            </a:r>
            <a:r>
              <a:rPr lang="en-US" sz="2400" dirty="0" smtClean="0"/>
              <a:t>VIII</a:t>
            </a:r>
            <a:r>
              <a:rPr lang="ru-RU" sz="2400" dirty="0" smtClean="0"/>
              <a:t> всероссийскую научно-практическую конференцию с международным участием «</a:t>
            </a:r>
            <a:r>
              <a:rPr lang="ru-RU" sz="2400" dirty="0"/>
              <a:t>ИСКУССТВЕННЫЙ ИНТЕЛЛЕКТ В РЕШЕНИИ АКТУАЛЬНЫХ СОЦИАЛЬНЫХ И ЭКОНОМИЧЕСКИХ ПРОБЛЕМ ХХI </a:t>
            </a:r>
            <a:r>
              <a:rPr lang="ru-RU" sz="2400" dirty="0" smtClean="0"/>
              <a:t>ВЕКА»</a:t>
            </a:r>
            <a:endParaRPr lang="ru-RU" sz="240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" name="Рисунок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921" y="119920"/>
            <a:ext cx="11941904" cy="6611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374831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4400" b="1" dirty="0" smtClean="0">
                <a:solidFill>
                  <a:schemeClr val="bg1"/>
                </a:solidFill>
              </a:rPr>
              <a:t>СПАСИБО ЗА ВНИМАНИЕ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1244234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</a:rPr>
              <a:t>РАД ОТВЕТИТЬ НА ВАШИ ВОПРОСЫ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74" y="2611718"/>
            <a:ext cx="1873597" cy="1882393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391826" y="6086245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Автор: Чепоков Е.С.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847729" y="6086244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Телефон: +7 (951) 95-94-666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8786318" y="6086246"/>
            <a:ext cx="3275504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Электронная почта: </a:t>
            </a:r>
            <a:r>
              <a:rPr lang="en-US" sz="1200" b="1" dirty="0" smtClean="0">
                <a:solidFill>
                  <a:schemeClr val="bg1"/>
                </a:solidFill>
              </a:rPr>
              <a:t>eschepokov@edu.hse.ru</a:t>
            </a:r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2179524"/>
            <a:ext cx="3816411" cy="29259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0" y="1889050"/>
            <a:ext cx="7797740" cy="35068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12580" y="5395914"/>
            <a:ext cx="53128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 – Суммарная прибыль мирового рынка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769" y="5426692"/>
            <a:ext cx="29963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 – Доли Театрального, Цифрового и Физического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/>
              <a:t>Пермь, </a:t>
            </a:r>
            <a:r>
              <a:rPr lang="ru-RU" sz="1200" dirty="0" smtClean="0"/>
              <a:t>2022</a:t>
            </a:r>
            <a:endParaRPr lang="ru-RU" sz="1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5;g11db8c3319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4" y="1148400"/>
            <a:ext cx="6231315" cy="32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11db8c3319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79" y="3415508"/>
            <a:ext cx="6081804" cy="29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0312" y="4367214"/>
            <a:ext cx="4457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3 – Ежегодные продажи билетов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681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4 – Количество ежегодно выпускаемых 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55459"/>
              </p:ext>
            </p:extLst>
          </p:nvPr>
        </p:nvGraphicFramePr>
        <p:xfrm>
          <a:off x="264650" y="4919061"/>
          <a:ext cx="5423362" cy="164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85">
                  <a:extLst>
                    <a:ext uri="{9D8B030D-6E8A-4147-A177-3AD203B41FA5}">
                      <a16:colId xmlns:a16="http://schemas.microsoft.com/office/drawing/2014/main" val="3029145300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3291800436"/>
                    </a:ext>
                  </a:extLst>
                </a:gridCol>
                <a:gridCol w="1444487">
                  <a:extLst>
                    <a:ext uri="{9D8B030D-6E8A-4147-A177-3AD203B41FA5}">
                      <a16:colId xmlns:a16="http://schemas.microsoft.com/office/drawing/2014/main" val="3893498231"/>
                    </a:ext>
                  </a:extLst>
                </a:gridCol>
                <a:gridCol w="1719464">
                  <a:extLst>
                    <a:ext uri="{9D8B030D-6E8A-4147-A177-3AD203B41FA5}">
                      <a16:colId xmlns:a16="http://schemas.microsoft.com/office/drawing/2014/main" val="3288271499"/>
                    </a:ext>
                  </a:extLst>
                </a:gridCol>
              </a:tblGrid>
              <a:tr h="65687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Год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проданных билетов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Итоговые кассовые сборы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выпущенных фильмов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extLst>
                  <a:ext uri="{0D108BD9-81ED-4DB2-BD59-A6C34878D82A}">
                    <a16:rowId xmlns:a16="http://schemas.microsoft.com/office/drawing/2014/main" val="3230715846"/>
                  </a:ext>
                </a:extLst>
              </a:tr>
              <a:tr h="272801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497,910,076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$4,565,836,737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(35)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05692722"/>
                  </a:ext>
                </a:extLst>
              </a:tr>
              <a:tr h="265400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221,762,724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$2,033,566,047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 (23)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4286467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1,228,766,802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$11,255,506,522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87</a:t>
                      </a:r>
                      <a:r>
                        <a:rPr lang="ru-RU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(44)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99368194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8925" y="4681686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1 – Итоги продаж последних 3-х лет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трелка вниз 18"/>
          <p:cNvSpPr/>
          <p:nvPr/>
        </p:nvSpPr>
        <p:spPr>
          <a:xfrm>
            <a:off x="8521148" y="48569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8521148" y="391075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низ 2"/>
          <p:cNvSpPr/>
          <p:nvPr/>
        </p:nvSpPr>
        <p:spPr>
          <a:xfrm>
            <a:off x="8521148" y="2082417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>
            <a:off x="8521148" y="30027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pic>
        <p:nvPicPr>
          <p:cNvPr id="1028" name="Picture 4" descr="Блок-схема съемки фильма Бесплатные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1" y="1245705"/>
            <a:ext cx="5165084" cy="51650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17635" y="1789042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SE Sans" panose="02000306020200020003" pitchFamily="50" charset="0"/>
              </a:rPr>
              <a:t>Написание </a:t>
            </a:r>
            <a:r>
              <a:rPr lang="ru-RU" dirty="0">
                <a:latin typeface="HSE Sans" panose="02000306020200020003" pitchFamily="50" charset="0"/>
              </a:rPr>
              <a:t>сценария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17635" y="2715211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Подбор творческой группы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17635" y="3641380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Съемочный процесс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917635" y="4567549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Монтажный период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17635" y="5493718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Тиражирование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180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5 – Процесс создания кинокартин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77424" y="1591177"/>
            <a:ext cx="4205499" cy="19226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Постановка цели и задач</a:t>
            </a:r>
            <a:endParaRPr lang="ru-RU" sz="1200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1797" y="1359259"/>
            <a:ext cx="11191009" cy="2149603"/>
          </a:xfrm>
        </p:spPr>
        <p:txBody>
          <a:bodyPr numCol="1">
            <a:normAutofit/>
          </a:bodyPr>
          <a:lstStyle/>
          <a:p>
            <a:pPr marL="177800"/>
            <a:r>
              <a:rPr lang="ru-RU" sz="2800" b="1" dirty="0"/>
              <a:t>Объект</a:t>
            </a:r>
            <a:r>
              <a:rPr lang="ru-RU" sz="2800" b="1" dirty="0" smtClean="0"/>
              <a:t>: </a:t>
            </a:r>
            <a:r>
              <a:rPr lang="ru-RU" sz="2800" dirty="0" smtClean="0"/>
              <a:t>Алгоритмы </a:t>
            </a:r>
            <a:r>
              <a:rPr lang="ru-RU" sz="2800" dirty="0"/>
              <a:t>систем машинного обучения.</a:t>
            </a:r>
          </a:p>
          <a:p>
            <a:pPr marL="177800"/>
            <a:r>
              <a:rPr lang="ru-RU" sz="2800" b="1" dirty="0"/>
              <a:t>Предмет</a:t>
            </a:r>
            <a:r>
              <a:rPr lang="ru-RU" sz="2800" b="1" dirty="0" smtClean="0"/>
              <a:t>: </a:t>
            </a:r>
            <a:r>
              <a:rPr lang="ru-RU" sz="2800" dirty="0" smtClean="0"/>
              <a:t>Разработка </a:t>
            </a:r>
            <a:r>
              <a:rPr lang="ru-RU" sz="2800" dirty="0"/>
              <a:t>алгоритма системы машинного обучения.</a:t>
            </a:r>
          </a:p>
          <a:p>
            <a:pPr marL="177800"/>
            <a:r>
              <a:rPr lang="ru-RU" sz="2800" b="1" dirty="0" smtClean="0"/>
              <a:t>Цель: </a:t>
            </a:r>
            <a:r>
              <a:rPr lang="ru-RU" sz="2800" dirty="0" smtClean="0"/>
              <a:t>Разработать систему машинного обучения для прогнозирования рентабельности кинобизнеса.</a:t>
            </a:r>
            <a:endParaRPr lang="ru-RU" sz="2800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01799" y="3537679"/>
            <a:ext cx="10597506" cy="2860810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spcBef>
                <a:spcPts val="0"/>
              </a:spcBef>
            </a:pPr>
            <a:r>
              <a:rPr lang="ru-RU" sz="3200" b="1" dirty="0" smtClean="0"/>
              <a:t>Задачи: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/>
              <a:t>Провести анализ </a:t>
            </a:r>
            <a:r>
              <a:rPr lang="ru-RU" sz="3000" dirty="0" smtClean="0"/>
              <a:t>области </a:t>
            </a:r>
            <a:r>
              <a:rPr lang="ru-RU" sz="3000" dirty="0"/>
              <a:t>машинного обучения и методов </a:t>
            </a:r>
            <a:r>
              <a:rPr lang="ru-RU" sz="3000" dirty="0" smtClean="0"/>
              <a:t>прогнозирования.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Спроектировать систему.</a:t>
            </a:r>
            <a:endParaRPr lang="ru-RU" sz="3000" dirty="0"/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Реализовать и протестировать систему.</a:t>
            </a:r>
            <a:endParaRPr lang="ru-RU" sz="3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Анализ предметной области</a:t>
            </a:r>
            <a:endParaRPr lang="ru-RU" sz="1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0215"/>
              </p:ext>
            </p:extLst>
          </p:nvPr>
        </p:nvGraphicFramePr>
        <p:xfrm>
          <a:off x="902630" y="1548279"/>
          <a:ext cx="10480104" cy="461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026">
                  <a:extLst>
                    <a:ext uri="{9D8B030D-6E8A-4147-A177-3AD203B41FA5}">
                      <a16:colId xmlns:a16="http://schemas.microsoft.com/office/drawing/2014/main" val="1754316315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338168294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417007928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2618775644"/>
                    </a:ext>
                  </a:extLst>
                </a:gridCol>
              </a:tblGrid>
              <a:tr h="47815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Сферы применения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Сильные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Слабые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extLst>
                  <a:ext uri="{0D108BD9-81ED-4DB2-BD59-A6C34878D82A}">
                    <a16:rowId xmlns:a16="http://schemas.microsoft.com/office/drawing/2014/main" val="1765945265"/>
                  </a:ext>
                </a:extLst>
              </a:tr>
              <a:tr h="179347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Персептрон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Прогнозирование, управление агентами, слабая возможность классификации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Способность к обучению по простому и эффективному алгоритму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Качество прогноза  и точность построенной модели зависит от числа знаний, используемых при построении модели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214183087"/>
                  </a:ext>
                </a:extLst>
              </a:tr>
              <a:tr h="71738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Джордана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«То же что и в Персептроне»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Нейроны имеют обратную связь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20302743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Коско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ассоциаций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Малый объём памяти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609111787"/>
                  </a:ext>
                </a:extLst>
              </a:tr>
              <a:tr h="107608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Машина Гельмгольца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представлений, мимикрия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Анатомический, анализируемый с теорией информации 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64246787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03848" y="1299835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2 – Выбранные нейронные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845" y="1315362"/>
            <a:ext cx="11262609" cy="5055458"/>
          </a:xfrm>
          <a:ln>
            <a:solidFill>
              <a:schemeClr val="tx1"/>
            </a:solidFill>
          </a:ln>
        </p:spPr>
        <p:txBody>
          <a:bodyPr/>
          <a:lstStyle/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Год выпуска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Бюджет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Страна </a:t>
            </a:r>
            <a:r>
              <a:rPr lang="ru-RU" sz="1600" dirty="0" smtClean="0"/>
              <a:t>производитель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Доминирующий жанр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Длительность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Возрастное </a:t>
            </a:r>
            <a:r>
              <a:rPr lang="ru-RU" sz="1600" dirty="0" smtClean="0"/>
              <a:t>ограничение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Произведение, ставшее основой </a:t>
            </a:r>
            <a:r>
              <a:rPr lang="ru-RU" sz="1600" dirty="0" smtClean="0"/>
              <a:t>сценария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франшизы </a:t>
            </a:r>
            <a:endParaRPr lang="ru-RU" sz="1600" dirty="0" smtClean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Критические обзоры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звезд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Конкуренция в период </a:t>
            </a:r>
            <a:r>
              <a:rPr lang="ru-RU" sz="1600" dirty="0" smtClean="0"/>
              <a:t>релиза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Качество </a:t>
            </a:r>
            <a:r>
              <a:rPr lang="ru-RU" sz="1600" dirty="0" smtClean="0"/>
              <a:t>съемки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премьерных показов;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наград у съемочной </a:t>
            </a:r>
            <a:r>
              <a:rPr lang="ru-RU" sz="1600" dirty="0" smtClean="0"/>
              <a:t>группы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</a:t>
            </a:r>
            <a:r>
              <a:rPr lang="ru-RU" sz="1600" dirty="0" smtClean="0"/>
              <a:t>актеров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 режиссера на момент создания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</a:t>
            </a:r>
            <a:r>
              <a:rPr lang="ru-RU" sz="1600" dirty="0" smtClean="0"/>
              <a:t>актеров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Сезон выхода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Пол </a:t>
            </a:r>
            <a:r>
              <a:rPr lang="ru-RU" sz="1600" dirty="0" smtClean="0"/>
              <a:t>режиссера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вымышленных </a:t>
            </a:r>
            <a:r>
              <a:rPr lang="ru-RU" sz="1600" dirty="0" smtClean="0"/>
              <a:t>персонажей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 фильме </a:t>
            </a:r>
            <a:r>
              <a:rPr lang="ru-RU" sz="1600" dirty="0" smtClean="0"/>
              <a:t>злодея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главного героя, заметно превосходящего в силе </a:t>
            </a:r>
            <a:r>
              <a:rPr lang="ru-RU" sz="1600" dirty="0" smtClean="0"/>
              <a:t>стальных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спецэффектов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 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положительных оценок с </a:t>
            </a:r>
            <a:r>
              <a:rPr lang="ru-RU" sz="1600" dirty="0" smtClean="0"/>
              <a:t>сайта </a:t>
            </a:r>
            <a:r>
              <a:rPr lang="ru-RU" sz="1600" dirty="0"/>
              <a:t>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 err="1"/>
              <a:t>Metascore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</a:t>
            </a:r>
            <a:r>
              <a:rPr lang="en-US" sz="1600" dirty="0"/>
              <a:t> «Rotten Tomatoes</a:t>
            </a:r>
            <a:r>
              <a:rPr lang="en-US" sz="1600" dirty="0" smtClean="0"/>
              <a:t>»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Рейтинг </a:t>
            </a:r>
            <a:r>
              <a:rPr lang="ru-RU" sz="1600" dirty="0"/>
              <a:t>критиков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 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Оценка </a:t>
            </a:r>
            <a:r>
              <a:rPr lang="ru-RU" sz="1600" dirty="0"/>
              <a:t>обзоров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</a:t>
            </a:r>
            <a:endParaRPr lang="ru-RU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».</a:t>
            </a:r>
            <a:endParaRPr lang="ru-RU" sz="1600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7" name="Рисунок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94507"/>
              </p:ext>
            </p:extLst>
          </p:nvPr>
        </p:nvGraphicFramePr>
        <p:xfrm>
          <a:off x="194868" y="1239377"/>
          <a:ext cx="11752292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8">
                  <a:extLst>
                    <a:ext uri="{9D8B030D-6E8A-4147-A177-3AD203B41FA5}">
                      <a16:colId xmlns:a16="http://schemas.microsoft.com/office/drawing/2014/main" val="416074482"/>
                    </a:ext>
                  </a:extLst>
                </a:gridCol>
                <a:gridCol w="4822230">
                  <a:extLst>
                    <a:ext uri="{9D8B030D-6E8A-4147-A177-3AD203B41FA5}">
                      <a16:colId xmlns:a16="http://schemas.microsoft.com/office/drawing/2014/main" val="3444101929"/>
                    </a:ext>
                  </a:extLst>
                </a:gridCol>
                <a:gridCol w="5337813">
                  <a:extLst>
                    <a:ext uri="{9D8B030D-6E8A-4147-A177-3AD203B41FA5}">
                      <a16:colId xmlns:a16="http://schemas.microsoft.com/office/drawing/2014/main" val="1372749059"/>
                    </a:ext>
                  </a:extLst>
                </a:gridCol>
                <a:gridCol w="1106991">
                  <a:extLst>
                    <a:ext uri="{9D8B030D-6E8A-4147-A177-3AD203B41FA5}">
                      <a16:colId xmlns:a16="http://schemas.microsoft.com/office/drawing/2014/main" val="15924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Изначальные значения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Кодировка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9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Бюджет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100000 – 100000000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2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Продолжительность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мин – 5 ч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– 300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74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Жанр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Боевик; Приключение; Драма; Комедия; Криминальный; Мистика; Ужасы; Вестерн; Исторический; Биография; Анимация; Фантастика; Триллер; Мюзикл; Нуар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69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Возрастное ограничение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0+; 6+; 12+; 16+; 18+; G; PG; PG-13; R; NC-17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Франшиза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Сезон выхода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Зима; Весна; Лето; Осень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4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20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Период высокой посещаемости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63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Рейтинг режиссера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0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режиссера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26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сценаристов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1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3-х актеров на главных ролях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07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Суммарное количество «оскаров» у съемочной группы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42251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4868" y="992058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3 – Набор входных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9875bd71-cde8-496c-a136-433f55d5e6d0"/>
    <ds:schemaRef ds:uri="http://schemas.openxmlformats.org/package/2006/metadata/core-properties"/>
    <ds:schemaRef ds:uri="e96afe77-3acb-4328-97fc-408e1bde3ec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2342</Words>
  <Application>Microsoft Office PowerPoint</Application>
  <PresentationFormat>Широкоэкранный</PresentationFormat>
  <Paragraphs>432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HSE Sans</vt:lpstr>
      <vt:lpstr>Times New Roman</vt:lpstr>
      <vt:lpstr>Arial</vt:lpstr>
      <vt:lpstr>Calibri Light</vt:lpstr>
      <vt:lpstr>Calibri</vt:lpstr>
      <vt:lpstr>Office Theme</vt:lpstr>
      <vt:lpstr>Разработка MVP системы машинного обучения для прогнозирования рентабельности кинобизнеса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Елизар Чепоков</cp:lastModifiedBy>
  <cp:revision>67</cp:revision>
  <cp:lastPrinted>2021-11-11T13:08:42Z</cp:lastPrinted>
  <dcterms:created xsi:type="dcterms:W3CDTF">2021-11-11T08:52:47Z</dcterms:created>
  <dcterms:modified xsi:type="dcterms:W3CDTF">2022-06-15T12:18:23Z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